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ptos Narrow" panose="020B0004020202020204" pitchFamily="34" charset="0"/>
      <p:regular r:id="rId15"/>
      <p:bold r:id="rId16"/>
      <p:italic r:id="rId17"/>
      <p:boldItalic r:id="rId18"/>
    </p:embeddedFont>
    <p:embeddedFont>
      <p:font typeface="Canva Sans Bold" panose="020B0604020202020204" charset="0"/>
      <p:regular r:id="rId19"/>
    </p:embeddedFont>
    <p:embeddedFont>
      <p:font typeface="Quattrocento" panose="02020502030000000404" pitchFamily="18" charset="0"/>
      <p:regular r:id="rId20"/>
    </p:embeddedFont>
    <p:embeddedFont>
      <p:font typeface="Quattrocento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013"/>
    <a:srgbClr val="00E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21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CE252-4996-DA61-A5DB-133A854DB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FC5C93-EF7F-7352-1A70-CC311D5C59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51A0C-B110-C337-1322-82FC35B6600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22C23E-7E5D-4108-D746-9735793AB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BEEE2F0-AE6B-BEF2-15A0-C55869E48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1EC5E-C097-DAAF-0189-BC7D8914C89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10A7D-A36B-3ED4-2A09-08E3DC496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27934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7327-4601-36DF-1802-782FFFBC7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E8B96-62F9-BC38-DDF4-8983F1D629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5E497B-656D-5FD9-0C3A-7060E74D7E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925F1B2-3107-8862-5C73-0DFDF9F6C0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2192B42-46CF-6121-4A02-CF803A2B3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F5DC5-D7C6-1112-FDD8-423EA413E8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4610A-5DD9-70A9-560E-11A27E748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5789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111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5" b="-1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7155" y="3052911"/>
            <a:ext cx="9335691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BD4043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Protecting Sensitive Data: A PII Redaction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5194995"/>
            <a:ext cx="9335691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Ensuring data privacy and compliance is paramount in today's data-driven world. This presentation outlines our innovative system for detecting, redacting, and evaluating Personally Identifiable Information (PII) in textual data.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111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50725" y="3557588"/>
            <a:ext cx="6551550" cy="3086100"/>
            <a:chOff x="0" y="0"/>
            <a:chExt cx="1725511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5511" cy="812800"/>
            </a:xfrm>
            <a:custGeom>
              <a:avLst/>
              <a:gdLst/>
              <a:ahLst/>
              <a:cxnLst/>
              <a:rect l="l" t="t" r="r" b="b"/>
              <a:pathLst>
                <a:path w="1725511" h="812800">
                  <a:moveTo>
                    <a:pt x="57903" y="0"/>
                  </a:moveTo>
                  <a:lnTo>
                    <a:pt x="1667608" y="0"/>
                  </a:lnTo>
                  <a:cubicBezTo>
                    <a:pt x="1699587" y="0"/>
                    <a:pt x="1725511" y="25924"/>
                    <a:pt x="1725511" y="57903"/>
                  </a:cubicBezTo>
                  <a:lnTo>
                    <a:pt x="1725511" y="754897"/>
                  </a:lnTo>
                  <a:cubicBezTo>
                    <a:pt x="1725511" y="770254"/>
                    <a:pt x="1719411" y="784982"/>
                    <a:pt x="1708552" y="795841"/>
                  </a:cubicBezTo>
                  <a:cubicBezTo>
                    <a:pt x="1697693" y="806700"/>
                    <a:pt x="1682965" y="812800"/>
                    <a:pt x="1667608" y="812800"/>
                  </a:cubicBezTo>
                  <a:lnTo>
                    <a:pt x="57903" y="812800"/>
                  </a:lnTo>
                  <a:cubicBezTo>
                    <a:pt x="42546" y="812800"/>
                    <a:pt x="27818" y="806700"/>
                    <a:pt x="16959" y="795841"/>
                  </a:cubicBezTo>
                  <a:cubicBezTo>
                    <a:pt x="6100" y="784982"/>
                    <a:pt x="0" y="770254"/>
                    <a:pt x="0" y="754897"/>
                  </a:cubicBezTo>
                  <a:lnTo>
                    <a:pt x="0" y="57903"/>
                  </a:lnTo>
                  <a:cubicBezTo>
                    <a:pt x="0" y="42546"/>
                    <a:pt x="6100" y="27818"/>
                    <a:pt x="16959" y="16959"/>
                  </a:cubicBezTo>
                  <a:cubicBezTo>
                    <a:pt x="27818" y="6100"/>
                    <a:pt x="42546" y="0"/>
                    <a:pt x="57903" y="0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725511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393023" y="3339413"/>
            <a:ext cx="6551550" cy="3117049"/>
            <a:chOff x="0" y="0"/>
            <a:chExt cx="1094856" cy="5209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4856" cy="520903"/>
            </a:xfrm>
            <a:custGeom>
              <a:avLst/>
              <a:gdLst/>
              <a:ahLst/>
              <a:cxnLst/>
              <a:rect l="l" t="t" r="r" b="b"/>
              <a:pathLst>
                <a:path w="1094856" h="520903">
                  <a:moveTo>
                    <a:pt x="53176" y="0"/>
                  </a:moveTo>
                  <a:lnTo>
                    <a:pt x="1041680" y="0"/>
                  </a:lnTo>
                  <a:cubicBezTo>
                    <a:pt x="1071048" y="0"/>
                    <a:pt x="1094856" y="23808"/>
                    <a:pt x="1094856" y="53176"/>
                  </a:cubicBezTo>
                  <a:lnTo>
                    <a:pt x="1094856" y="467727"/>
                  </a:lnTo>
                  <a:cubicBezTo>
                    <a:pt x="1094856" y="497095"/>
                    <a:pt x="1071048" y="520903"/>
                    <a:pt x="1041680" y="520903"/>
                  </a:cubicBezTo>
                  <a:lnTo>
                    <a:pt x="53176" y="520903"/>
                  </a:lnTo>
                  <a:cubicBezTo>
                    <a:pt x="23808" y="520903"/>
                    <a:pt x="0" y="497095"/>
                    <a:pt x="0" y="467727"/>
                  </a:cubicBezTo>
                  <a:lnTo>
                    <a:pt x="0" y="53176"/>
                  </a:lnTo>
                  <a:cubicBezTo>
                    <a:pt x="0" y="23808"/>
                    <a:pt x="23808" y="0"/>
                    <a:pt x="53176" y="0"/>
                  </a:cubicBezTo>
                  <a:close/>
                </a:path>
              </a:pathLst>
            </a:custGeom>
            <a:blipFill>
              <a:blip r:embed="rId3"/>
              <a:stretch>
                <a:fillRect t="-1781" b="-1781"/>
              </a:stretch>
            </a:blipFill>
            <a:ln w="19050" cap="rnd">
              <a:solidFill>
                <a:srgbClr val="506E9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47155" y="1577280"/>
            <a:ext cx="9335691" cy="143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Interactive Demo: Batch Processing &amp; Comprehensive Reporting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155" y="374287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Bulk Upload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7155" y="4405759"/>
            <a:ext cx="4302919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Upload multiple documents for simultaneous processing and redaction previews.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7155" y="621744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Review &amp; Commit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7155" y="6880324"/>
            <a:ext cx="4302919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Review individual document redactions and commit the entire batch.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89451" y="374287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Aggregate Metrics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89451" y="4405759"/>
            <a:ext cx="4302919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View comprehensive performance metrics for the entire dataset.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89451" y="621744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Exportable Results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89451" y="6880324"/>
            <a:ext cx="4302919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Download committed results as a CSV file for further analysis and sharing.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0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214E5D-E92B-079D-3724-5A5E24C2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omputer screen shot of a skull and text&#10;&#10;AI-generated content may be incorrect.">
            <a:extLst>
              <a:ext uri="{FF2B5EF4-FFF2-40B4-BE49-F238E27FC236}">
                <a16:creationId xmlns:a16="http://schemas.microsoft.com/office/drawing/2014/main" id="{0B654342-539E-255C-B166-0EB88A696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93" y="2415296"/>
            <a:ext cx="6025827" cy="602582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1467568-8C26-BA92-0B08-035656284EC6}"/>
              </a:ext>
            </a:extLst>
          </p:cNvPr>
          <p:cNvSpPr txBox="1"/>
          <p:nvPr/>
        </p:nvSpPr>
        <p:spPr>
          <a:xfrm>
            <a:off x="1047155" y="1577280"/>
            <a:ext cx="9335691" cy="68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endParaRPr lang="en-US" sz="4375" dirty="0">
              <a:solidFill>
                <a:srgbClr val="FFFFFF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36F38D6-FC91-A24F-735F-8A905C48C5EA}"/>
              </a:ext>
            </a:extLst>
          </p:cNvPr>
          <p:cNvSpPr txBox="1"/>
          <p:nvPr/>
        </p:nvSpPr>
        <p:spPr>
          <a:xfrm>
            <a:off x="1047155" y="4405759"/>
            <a:ext cx="4302919" cy="448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2312" dirty="0">
              <a:solidFill>
                <a:srgbClr val="FFFFFF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172E14-8C60-855E-D3E6-BEAB404678DA}"/>
              </a:ext>
            </a:extLst>
          </p:cNvPr>
          <p:cNvSpPr/>
          <p:nvPr/>
        </p:nvSpPr>
        <p:spPr>
          <a:xfrm>
            <a:off x="1047155" y="723900"/>
            <a:ext cx="12592645" cy="739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79B415-7DBE-1F10-9087-713B726B4C85}"/>
              </a:ext>
            </a:extLst>
          </p:cNvPr>
          <p:cNvSpPr/>
          <p:nvPr/>
        </p:nvSpPr>
        <p:spPr>
          <a:xfrm>
            <a:off x="3198614" y="1612615"/>
            <a:ext cx="11888986" cy="1303295"/>
          </a:xfrm>
          <a:prstGeom prst="rect">
            <a:avLst/>
          </a:prstGeom>
          <a:noFill/>
          <a:ln>
            <a:solidFill>
              <a:srgbClr val="0810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00E77D"/>
                </a:solidFill>
                <a:latin typeface="Aptos Narrow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09664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0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A207A6-D185-6527-0464-5F36A14D9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C2A5D087-20E1-DD88-1704-D62D8309CEA4}"/>
              </a:ext>
            </a:extLst>
          </p:cNvPr>
          <p:cNvSpPr txBox="1"/>
          <p:nvPr/>
        </p:nvSpPr>
        <p:spPr>
          <a:xfrm>
            <a:off x="1047155" y="4405759"/>
            <a:ext cx="4302919" cy="448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2312" dirty="0">
              <a:solidFill>
                <a:srgbClr val="FFFFFF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A2E7CE-9A85-25CA-B49C-4E5DC962E98F}"/>
              </a:ext>
            </a:extLst>
          </p:cNvPr>
          <p:cNvSpPr/>
          <p:nvPr/>
        </p:nvSpPr>
        <p:spPr>
          <a:xfrm>
            <a:off x="1047155" y="723900"/>
            <a:ext cx="12592645" cy="739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2BE55A-3D19-406C-7598-010D9C24FB33}"/>
              </a:ext>
            </a:extLst>
          </p:cNvPr>
          <p:cNvSpPr/>
          <p:nvPr/>
        </p:nvSpPr>
        <p:spPr>
          <a:xfrm>
            <a:off x="-304800" y="-228600"/>
            <a:ext cx="18897600" cy="10744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600" dirty="0">
                <a:solidFill>
                  <a:srgbClr val="00B05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1769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111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8779" y="2084189"/>
            <a:ext cx="152400" cy="3479899"/>
            <a:chOff x="0" y="0"/>
            <a:chExt cx="203200" cy="4639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200" cy="4639818"/>
            </a:xfrm>
            <a:custGeom>
              <a:avLst/>
              <a:gdLst/>
              <a:ahLst/>
              <a:cxnLst/>
              <a:rect l="l" t="t" r="r" b="b"/>
              <a:pathLst>
                <a:path w="203200" h="4639818">
                  <a:moveTo>
                    <a:pt x="0" y="56388"/>
                  </a:moveTo>
                  <a:cubicBezTo>
                    <a:pt x="0" y="25273"/>
                    <a:pt x="25273" y="0"/>
                    <a:pt x="56388" y="0"/>
                  </a:cubicBezTo>
                  <a:lnTo>
                    <a:pt x="146812" y="0"/>
                  </a:lnTo>
                  <a:cubicBezTo>
                    <a:pt x="177927" y="0"/>
                    <a:pt x="203200" y="25273"/>
                    <a:pt x="203200" y="56388"/>
                  </a:cubicBezTo>
                  <a:lnTo>
                    <a:pt x="203200" y="4583430"/>
                  </a:lnTo>
                  <a:cubicBezTo>
                    <a:pt x="203200" y="4614545"/>
                    <a:pt x="177927" y="4639818"/>
                    <a:pt x="146812" y="4639818"/>
                  </a:cubicBezTo>
                  <a:lnTo>
                    <a:pt x="56388" y="4639818"/>
                  </a:lnTo>
                  <a:cubicBezTo>
                    <a:pt x="25273" y="4639818"/>
                    <a:pt x="0" y="4614545"/>
                    <a:pt x="0" y="4583430"/>
                  </a:cubicBezTo>
                  <a:close/>
                </a:path>
              </a:pathLst>
            </a:custGeom>
            <a:solidFill>
              <a:srgbClr val="FF4B4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17840" y="2084189"/>
            <a:ext cx="152400" cy="3479899"/>
            <a:chOff x="0" y="0"/>
            <a:chExt cx="203200" cy="4639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3200" cy="4639818"/>
            </a:xfrm>
            <a:custGeom>
              <a:avLst/>
              <a:gdLst/>
              <a:ahLst/>
              <a:cxnLst/>
              <a:rect l="l" t="t" r="r" b="b"/>
              <a:pathLst>
                <a:path w="203200" h="4639818">
                  <a:moveTo>
                    <a:pt x="0" y="56388"/>
                  </a:moveTo>
                  <a:cubicBezTo>
                    <a:pt x="0" y="25273"/>
                    <a:pt x="25273" y="0"/>
                    <a:pt x="56388" y="0"/>
                  </a:cubicBezTo>
                  <a:lnTo>
                    <a:pt x="146812" y="0"/>
                  </a:lnTo>
                  <a:cubicBezTo>
                    <a:pt x="177927" y="0"/>
                    <a:pt x="203200" y="25273"/>
                    <a:pt x="203200" y="56388"/>
                  </a:cubicBezTo>
                  <a:lnTo>
                    <a:pt x="203200" y="4583430"/>
                  </a:lnTo>
                  <a:cubicBezTo>
                    <a:pt x="203200" y="4614545"/>
                    <a:pt x="177927" y="4639818"/>
                    <a:pt x="146812" y="4639818"/>
                  </a:cubicBezTo>
                  <a:lnTo>
                    <a:pt x="56388" y="4639818"/>
                  </a:lnTo>
                  <a:cubicBezTo>
                    <a:pt x="25273" y="4639818"/>
                    <a:pt x="0" y="4614545"/>
                    <a:pt x="0" y="4583430"/>
                  </a:cubicBezTo>
                  <a:close/>
                </a:path>
              </a:pathLst>
            </a:custGeom>
            <a:solidFill>
              <a:srgbClr val="FF4B4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8779" y="5845969"/>
            <a:ext cx="152400" cy="3443288"/>
            <a:chOff x="0" y="0"/>
            <a:chExt cx="203200" cy="4591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200" cy="4591050"/>
            </a:xfrm>
            <a:custGeom>
              <a:avLst/>
              <a:gdLst/>
              <a:ahLst/>
              <a:cxnLst/>
              <a:rect l="l" t="t" r="r" b="b"/>
              <a:pathLst>
                <a:path w="203200" h="4591050">
                  <a:moveTo>
                    <a:pt x="0" y="56388"/>
                  </a:moveTo>
                  <a:cubicBezTo>
                    <a:pt x="0" y="25273"/>
                    <a:pt x="25273" y="0"/>
                    <a:pt x="56388" y="0"/>
                  </a:cubicBezTo>
                  <a:lnTo>
                    <a:pt x="146812" y="0"/>
                  </a:lnTo>
                  <a:cubicBezTo>
                    <a:pt x="177927" y="0"/>
                    <a:pt x="203200" y="25273"/>
                    <a:pt x="203200" y="56388"/>
                  </a:cubicBezTo>
                  <a:lnTo>
                    <a:pt x="203200" y="4534662"/>
                  </a:lnTo>
                  <a:cubicBezTo>
                    <a:pt x="203200" y="4565777"/>
                    <a:pt x="177927" y="4591050"/>
                    <a:pt x="146812" y="4591050"/>
                  </a:cubicBezTo>
                  <a:lnTo>
                    <a:pt x="56388" y="4591050"/>
                  </a:lnTo>
                  <a:cubicBezTo>
                    <a:pt x="25273" y="4591050"/>
                    <a:pt x="0" y="4565777"/>
                    <a:pt x="0" y="4534662"/>
                  </a:cubicBezTo>
                  <a:close/>
                </a:path>
              </a:pathLst>
            </a:custGeom>
            <a:solidFill>
              <a:srgbClr val="FF4B4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024145" y="1470707"/>
            <a:ext cx="6510968" cy="7546804"/>
          </a:xfrm>
          <a:custGeom>
            <a:avLst/>
            <a:gdLst/>
            <a:ahLst/>
            <a:cxnLst/>
            <a:rect l="l" t="t" r="r" b="b"/>
            <a:pathLst>
              <a:path w="6510968" h="7546804">
                <a:moveTo>
                  <a:pt x="0" y="0"/>
                </a:moveTo>
                <a:lnTo>
                  <a:pt x="6510968" y="0"/>
                </a:lnTo>
                <a:lnTo>
                  <a:pt x="6510968" y="7546804"/>
                </a:lnTo>
                <a:lnTo>
                  <a:pt x="0" y="7546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497" t="-12924" r="-34037" b="-32477"/>
            </a:stretch>
          </a:blipFill>
          <a:ln w="123825" cap="sq">
            <a:solidFill>
              <a:srgbClr val="BD404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068303" y="3705225"/>
            <a:ext cx="2422652" cy="2140744"/>
          </a:xfrm>
          <a:custGeom>
            <a:avLst/>
            <a:gdLst/>
            <a:ahLst/>
            <a:cxnLst/>
            <a:rect l="l" t="t" r="r" b="b"/>
            <a:pathLst>
              <a:path w="2422652" h="2140744">
                <a:moveTo>
                  <a:pt x="0" y="0"/>
                </a:moveTo>
                <a:lnTo>
                  <a:pt x="2422652" y="0"/>
                </a:lnTo>
                <a:lnTo>
                  <a:pt x="2422652" y="2140744"/>
                </a:lnTo>
                <a:lnTo>
                  <a:pt x="0" y="2140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86879" y="959644"/>
            <a:ext cx="8253264" cy="70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The Critical Need for PII Redaction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1160" y="2375595"/>
            <a:ext cx="3317527" cy="4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Proliferation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1160" y="2892624"/>
            <a:ext cx="3832920" cy="23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Organizations handle vast amounts of textual data containing sensitive details like names, emails, and financial information.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90221" y="2375595"/>
            <a:ext cx="3440162" cy="4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Compliance &amp; Security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90221" y="2892624"/>
            <a:ext cx="3832920" cy="190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Protecting this data is critical for privacy, legal mandates (GDPR, HIPAA), and overall data security.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1160" y="6137374"/>
            <a:ext cx="3832920" cy="8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Manual Redaction Challenges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1160" y="7069039"/>
            <a:ext cx="3832920" cy="190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Traditional manual redaction is slow, prone to human error, and impractical for large datasets.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111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09222" y="2616790"/>
            <a:ext cx="6641510" cy="664151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353B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09089" y="2616790"/>
            <a:ext cx="6641510" cy="664151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353B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6585" y="581620"/>
            <a:ext cx="6231285" cy="522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 b="1">
                <a:solidFill>
                  <a:srgbClr val="7D353B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Our Hybrid Redaction Approach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6585" y="1480840"/>
            <a:ext cx="16734830" cy="38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188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Our system addresses these challenges with a sophisticated, hybrid approach that combines advanced machine learning with custom rule-based patterns.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09222" y="5631453"/>
            <a:ext cx="3543722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062" b="1">
                <a:solidFill>
                  <a:srgbClr val="FFFFFF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Machine Learning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06876" y="5631453"/>
            <a:ext cx="3543722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062" b="1">
                <a:solidFill>
                  <a:srgbClr val="FFFFFF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Rule‑Based Patterns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98248" y="5631453"/>
            <a:ext cx="2359605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062" b="1">
                <a:solidFill>
                  <a:srgbClr val="FFFFFF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Hybrid Detection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111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4778942" y="1055799"/>
            <a:ext cx="2241029" cy="2241029"/>
          </a:xfrm>
          <a:custGeom>
            <a:avLst/>
            <a:gdLst/>
            <a:ahLst/>
            <a:cxnLst/>
            <a:rect l="l" t="t" r="r" b="b"/>
            <a:pathLst>
              <a:path w="2241029" h="2241029">
                <a:moveTo>
                  <a:pt x="0" y="0"/>
                </a:moveTo>
                <a:lnTo>
                  <a:pt x="2241029" y="0"/>
                </a:lnTo>
                <a:lnTo>
                  <a:pt x="2241029" y="2241029"/>
                </a:lnTo>
                <a:lnTo>
                  <a:pt x="0" y="2241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425031" y="2779473"/>
            <a:ext cx="2948852" cy="2888051"/>
          </a:xfrm>
          <a:custGeom>
            <a:avLst/>
            <a:gdLst/>
            <a:ahLst/>
            <a:cxnLst/>
            <a:rect l="l" t="t" r="r" b="b"/>
            <a:pathLst>
              <a:path w="2948852" h="2888051">
                <a:moveTo>
                  <a:pt x="0" y="0"/>
                </a:moveTo>
                <a:lnTo>
                  <a:pt x="2948852" y="0"/>
                </a:lnTo>
                <a:lnTo>
                  <a:pt x="2948852" y="2888051"/>
                </a:lnTo>
                <a:lnTo>
                  <a:pt x="0" y="2888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906" t="-40173" r="-260327" b="-503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22884" y="907107"/>
            <a:ext cx="9584234" cy="126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System Architecture: A Python-Based Web Application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2884" y="2825800"/>
            <a:ext cx="3331517" cy="39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Streamlit Web 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2884" y="3391495"/>
            <a:ext cx="5493246" cy="136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An intuitive Streamlit-based web application provides an easy-to-use interface for interactive PII redaction evaluation.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2884" y="5006579"/>
            <a:ext cx="3189386" cy="39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Redaction Engine Core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2884" y="5572274"/>
            <a:ext cx="5493246" cy="17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Powered by </a:t>
            </a:r>
            <a:r>
              <a:rPr lang="en-US" sz="2062" b="1">
                <a:solidFill>
                  <a:srgbClr val="FFFFFF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Microsoft Presidio</a:t>
            </a:r>
            <a:r>
              <a:rPr lang="en-US" sz="20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, our </a:t>
            </a:r>
            <a:r>
              <a:rPr lang="en-US" sz="2062" b="1">
                <a:solidFill>
                  <a:srgbClr val="FFFFFF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RedactionEngine</a:t>
            </a:r>
            <a:r>
              <a:rPr lang="en-US" sz="20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 detects PII using both machine learning models and custom regex patterns.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2884" y="7609285"/>
            <a:ext cx="3305770" cy="39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Flexible Input &amp; Output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2884" y="8174980"/>
            <a:ext cx="5493246" cy="93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Users can input single text snippets or upload batch datasets in TXT, JSONL, or ZIP formats.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68890" y="2825800"/>
            <a:ext cx="3447753" cy="78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Efficient Batch Processing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68890" y="3779341"/>
            <a:ext cx="3447753" cy="208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Streamlit's </a:t>
            </a:r>
            <a:r>
              <a:rPr lang="en-US" sz="2062" b="1">
                <a:solidFill>
                  <a:srgbClr val="FFFFFF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session state</a:t>
            </a:r>
            <a:r>
              <a:rPr lang="en-US" sz="20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 and </a:t>
            </a:r>
            <a:r>
              <a:rPr lang="en-US" sz="2062" b="1">
                <a:solidFill>
                  <a:srgbClr val="FFFFFF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caching</a:t>
            </a:r>
            <a:r>
              <a:rPr lang="en-US" sz="20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 optimize handling for large datasets, enabling previews and real-time metric calculation.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68890" y="6238280"/>
            <a:ext cx="3102322" cy="39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Redaction Modes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68890" y="6803975"/>
            <a:ext cx="3447753" cy="17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Supports </a:t>
            </a:r>
            <a:r>
              <a:rPr lang="en-US" sz="2062" b="1">
                <a:solidFill>
                  <a:srgbClr val="FFFFFF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complete removal</a:t>
            </a:r>
            <a:r>
              <a:rPr lang="en-US" sz="20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 or </a:t>
            </a:r>
            <a:r>
              <a:rPr lang="en-US" sz="2062" b="1">
                <a:solidFill>
                  <a:srgbClr val="FFFFFF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masking</a:t>
            </a:r>
            <a:r>
              <a:rPr lang="en-US" sz="206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 of sensitive data with entity labels (e.g., [PERSON], [EMAIL]).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557105" y="419852"/>
            <a:ext cx="5173791" cy="223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5"/>
              </a:lnSpc>
            </a:pPr>
            <a:r>
              <a:rPr lang="en-US" sz="6397" b="1" dirty="0">
                <a:solidFill>
                  <a:srgbClr val="FF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Library</a:t>
            </a:r>
            <a:r>
              <a:rPr lang="en-US" sz="639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Table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DC33D1-B552-AB45-7C69-91A6CA0CD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34674"/>
              </p:ext>
            </p:extLst>
          </p:nvPr>
        </p:nvGraphicFramePr>
        <p:xfrm>
          <a:off x="2209800" y="2600409"/>
          <a:ext cx="13407933" cy="6760680"/>
        </p:xfrm>
        <a:graphic>
          <a:graphicData uri="http://schemas.openxmlformats.org/drawingml/2006/table">
            <a:tbl>
              <a:tblPr/>
              <a:tblGrid>
                <a:gridCol w="4469311">
                  <a:extLst>
                    <a:ext uri="{9D8B030D-6E8A-4147-A177-3AD203B41FA5}">
                      <a16:colId xmlns:a16="http://schemas.microsoft.com/office/drawing/2014/main" val="4102950515"/>
                    </a:ext>
                  </a:extLst>
                </a:gridCol>
                <a:gridCol w="4469311">
                  <a:extLst>
                    <a:ext uri="{9D8B030D-6E8A-4147-A177-3AD203B41FA5}">
                      <a16:colId xmlns:a16="http://schemas.microsoft.com/office/drawing/2014/main" val="2041620715"/>
                    </a:ext>
                  </a:extLst>
                </a:gridCol>
                <a:gridCol w="4469311">
                  <a:extLst>
                    <a:ext uri="{9D8B030D-6E8A-4147-A177-3AD203B41FA5}">
                      <a16:colId xmlns:a16="http://schemas.microsoft.com/office/drawing/2014/main" val="3891781082"/>
                    </a:ext>
                  </a:extLst>
                </a:gridCol>
              </a:tblGrid>
              <a:tr h="4168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Library / Package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Used in file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Purpose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95781"/>
                  </a:ext>
                </a:extLst>
              </a:tr>
              <a:tr h="636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streamlit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eval_app.py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Web dashboard (main framework)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339420"/>
                  </a:ext>
                </a:extLst>
              </a:tr>
              <a:tr h="636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pandas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eval_app.py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Display tables, metrics, CSV export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162958"/>
                  </a:ext>
                </a:extLst>
              </a:tr>
              <a:tr h="636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 err="1">
                          <a:solidFill>
                            <a:srgbClr val="FFFFFF"/>
                          </a:solidFill>
                          <a:effectLst/>
                        </a:rPr>
                        <a:t>Levenshtein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eval_app.py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Fast Levenshtein distance (similarity calc)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84868"/>
                  </a:ext>
                </a:extLst>
              </a:tr>
              <a:tr h="4168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json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both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Parse .jsonl files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849335"/>
                  </a:ext>
                </a:extLst>
              </a:tr>
              <a:tr h="4168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zipfile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eval_app.py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Handle .zip uploads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550341"/>
                  </a:ext>
                </a:extLst>
              </a:tr>
              <a:tr h="636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time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eval_app.py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Small delay during engine loading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539654"/>
                  </a:ext>
                </a:extLst>
              </a:tr>
              <a:tr h="636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pathlib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eval_app.py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Clean file name handling (Path)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073545"/>
                  </a:ext>
                </a:extLst>
              </a:tr>
              <a:tr h="636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presidio-analyzer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redactor.py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Detect PII (AnalyzerEngine, Pattern, etc.)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253853"/>
                  </a:ext>
                </a:extLst>
              </a:tr>
              <a:tr h="636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presidio-anonymizer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redactor.py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Redact or mask PII (AnonymizerEngine)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230902"/>
                  </a:ext>
                </a:extLst>
              </a:tr>
              <a:tr h="636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re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redactor.py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Raw regex for custom phone pattern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452609"/>
                  </a:ext>
                </a:extLst>
              </a:tr>
              <a:tr h="4168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typing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redactor.py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Type hints (List, </a:t>
                      </a:r>
                      <a:r>
                        <a:rPr lang="en-US" sz="2000" b="1" dirty="0" err="1">
                          <a:solidFill>
                            <a:srgbClr val="FFFFFF"/>
                          </a:solidFill>
                          <a:effectLst/>
                        </a:rPr>
                        <a:t>Dict</a:t>
                      </a: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, Any)</a:t>
                      </a:r>
                    </a:p>
                  </a:txBody>
                  <a:tcPr marL="60887" marR="60887" marT="30444" marB="30444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509970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0B22A484-65CC-57DD-CA47-3F1003682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975" y="1506538"/>
            <a:ext cx="44746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111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535" y="2581011"/>
            <a:ext cx="6260932" cy="62609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35138" y="885825"/>
            <a:ext cx="8807946" cy="73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Hybrid Detection Strategy in Detail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1215" y="3218706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5" y="3761929"/>
            <a:ext cx="481429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Presidio Analyzer uses pre-trained ML models for general PII (names, addresses, SSNs).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650037" y="4039142"/>
            <a:ext cx="1104358" cy="1104358"/>
          </a:xfrm>
          <a:custGeom>
            <a:avLst/>
            <a:gdLst/>
            <a:ahLst/>
            <a:cxnLst/>
            <a:rect l="l" t="t" r="r" b="b"/>
            <a:pathLst>
              <a:path w="1104358" h="1104358">
                <a:moveTo>
                  <a:pt x="0" y="0"/>
                </a:moveTo>
                <a:lnTo>
                  <a:pt x="1104358" y="0"/>
                </a:lnTo>
                <a:lnTo>
                  <a:pt x="1104358" y="1104358"/>
                </a:lnTo>
                <a:lnTo>
                  <a:pt x="0" y="1104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191" b="-31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426554" y="3218706"/>
            <a:ext cx="3650605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Custom Regex Patterns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26554" y="3761929"/>
            <a:ext cx="4814292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Supplements ML with custom rules for specific formats (e.g., phone numbers) to boost accuracy.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643964" y="4159075"/>
            <a:ext cx="864493" cy="864493"/>
          </a:xfrm>
          <a:custGeom>
            <a:avLst/>
            <a:gdLst/>
            <a:ahLst/>
            <a:cxnLst/>
            <a:rect l="l" t="t" r="r" b="b"/>
            <a:pathLst>
              <a:path w="864493" h="864493">
                <a:moveTo>
                  <a:pt x="0" y="0"/>
                </a:moveTo>
                <a:lnTo>
                  <a:pt x="864492" y="0"/>
                </a:lnTo>
                <a:lnTo>
                  <a:pt x="864492" y="864492"/>
                </a:lnTo>
                <a:lnTo>
                  <a:pt x="0" y="864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27" r="-21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426554" y="6276826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Presidio Anonymizer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26554" y="6820049"/>
            <a:ext cx="4814292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Applies redaction based on selected mode: complete removal or masking with entity labels.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9643964" y="6295876"/>
            <a:ext cx="1043741" cy="1043741"/>
          </a:xfrm>
          <a:custGeom>
            <a:avLst/>
            <a:gdLst/>
            <a:ahLst/>
            <a:cxnLst/>
            <a:rect l="l" t="t" r="r" b="b"/>
            <a:pathLst>
              <a:path w="1043741" h="1043741">
                <a:moveTo>
                  <a:pt x="0" y="0"/>
                </a:moveTo>
                <a:lnTo>
                  <a:pt x="1043741" y="0"/>
                </a:lnTo>
                <a:lnTo>
                  <a:pt x="1043741" y="1043742"/>
                </a:lnTo>
                <a:lnTo>
                  <a:pt x="0" y="10437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341215" y="6276826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Enhanced Accuracy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7155" y="6820049"/>
            <a:ext cx="4814292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This hybrid strategy ensures robust and highly accurate PII detection across varied data.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7650037" y="6274855"/>
            <a:ext cx="921915" cy="921915"/>
          </a:xfrm>
          <a:custGeom>
            <a:avLst/>
            <a:gdLst/>
            <a:ahLst/>
            <a:cxnLst/>
            <a:rect l="l" t="t" r="r" b="b"/>
            <a:pathLst>
              <a:path w="921915" h="921915">
                <a:moveTo>
                  <a:pt x="0" y="0"/>
                </a:moveTo>
                <a:lnTo>
                  <a:pt x="921915" y="0"/>
                </a:lnTo>
                <a:lnTo>
                  <a:pt x="921915" y="921915"/>
                </a:lnTo>
                <a:lnTo>
                  <a:pt x="0" y="9219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2340" r="-2234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111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52649" y="527409"/>
            <a:ext cx="7553176" cy="57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2"/>
              </a:lnSpc>
            </a:pPr>
            <a:r>
              <a:rPr lang="en-US" sz="3625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Navigating Development Challenges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626" y="1879699"/>
            <a:ext cx="16554747" cy="47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Building this system required overcoming several complex technical hurdles.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970585" y="2630537"/>
            <a:ext cx="2069306" cy="1403747"/>
            <a:chOff x="0" y="0"/>
            <a:chExt cx="2759075" cy="18716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59075" cy="1871726"/>
            </a:xfrm>
            <a:custGeom>
              <a:avLst/>
              <a:gdLst/>
              <a:ahLst/>
              <a:cxnLst/>
              <a:rect l="l" t="t" r="r" b="b"/>
              <a:pathLst>
                <a:path w="2759075" h="1871726">
                  <a:moveTo>
                    <a:pt x="0" y="49530"/>
                  </a:moveTo>
                  <a:cubicBezTo>
                    <a:pt x="0" y="22225"/>
                    <a:pt x="22225" y="0"/>
                    <a:pt x="49530" y="0"/>
                  </a:cubicBezTo>
                  <a:lnTo>
                    <a:pt x="2709545" y="0"/>
                  </a:lnTo>
                  <a:cubicBezTo>
                    <a:pt x="2736850" y="0"/>
                    <a:pt x="2759075" y="22225"/>
                    <a:pt x="2759075" y="49530"/>
                  </a:cubicBezTo>
                  <a:lnTo>
                    <a:pt x="2759075" y="1822196"/>
                  </a:lnTo>
                  <a:cubicBezTo>
                    <a:pt x="2759075" y="1849501"/>
                    <a:pt x="2736850" y="1871726"/>
                    <a:pt x="2709545" y="1871726"/>
                  </a:cubicBezTo>
                  <a:lnTo>
                    <a:pt x="49530" y="1871726"/>
                  </a:lnTo>
                  <a:cubicBezTo>
                    <a:pt x="22225" y="1871726"/>
                    <a:pt x="0" y="1849501"/>
                    <a:pt x="0" y="1822196"/>
                  </a:cubicBezTo>
                  <a:close/>
                </a:path>
              </a:pathLst>
            </a:custGeom>
            <a:solidFill>
              <a:srgbClr val="506E9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737125" y="2533431"/>
            <a:ext cx="350193" cy="150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77"/>
              </a:lnSpc>
            </a:pPr>
            <a:r>
              <a:rPr lang="en-US" sz="778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87392" y="2858989"/>
            <a:ext cx="4140845" cy="3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Performance &amp; Responsiveness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87392" y="3314402"/>
            <a:ext cx="9519940" cy="47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Optimizing Streamlit for large datasets to ensure a smooth, real-time user experience.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163568" y="4022377"/>
            <a:ext cx="11134130" cy="14288"/>
            <a:chOff x="0" y="0"/>
            <a:chExt cx="14845507" cy="190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45537" cy="19050"/>
            </a:xfrm>
            <a:custGeom>
              <a:avLst/>
              <a:gdLst/>
              <a:ahLst/>
              <a:cxnLst/>
              <a:rect l="l" t="t" r="r" b="b"/>
              <a:pathLst>
                <a:path w="14845537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836012" y="0"/>
                  </a:lnTo>
                  <a:cubicBezTo>
                    <a:pt x="14841220" y="0"/>
                    <a:pt x="14845537" y="4318"/>
                    <a:pt x="14845537" y="9525"/>
                  </a:cubicBezTo>
                  <a:cubicBezTo>
                    <a:pt x="14845537" y="14732"/>
                    <a:pt x="14841220" y="19050"/>
                    <a:pt x="14836012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935932" y="4157960"/>
            <a:ext cx="4138612" cy="1799928"/>
            <a:chOff x="0" y="0"/>
            <a:chExt cx="5518150" cy="23999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18150" cy="2399919"/>
            </a:xfrm>
            <a:custGeom>
              <a:avLst/>
              <a:gdLst/>
              <a:ahLst/>
              <a:cxnLst/>
              <a:rect l="l" t="t" r="r" b="b"/>
              <a:pathLst>
                <a:path w="5518150" h="2399919">
                  <a:moveTo>
                    <a:pt x="0" y="49530"/>
                  </a:moveTo>
                  <a:cubicBezTo>
                    <a:pt x="0" y="22225"/>
                    <a:pt x="22225" y="0"/>
                    <a:pt x="49530" y="0"/>
                  </a:cubicBezTo>
                  <a:lnTo>
                    <a:pt x="5468620" y="0"/>
                  </a:lnTo>
                  <a:cubicBezTo>
                    <a:pt x="5495925" y="0"/>
                    <a:pt x="5518150" y="22225"/>
                    <a:pt x="5518150" y="49530"/>
                  </a:cubicBezTo>
                  <a:lnTo>
                    <a:pt x="5518150" y="2350389"/>
                  </a:lnTo>
                  <a:cubicBezTo>
                    <a:pt x="5518150" y="2377694"/>
                    <a:pt x="5495925" y="2399919"/>
                    <a:pt x="5468620" y="2399919"/>
                  </a:cubicBezTo>
                  <a:lnTo>
                    <a:pt x="49530" y="2399919"/>
                  </a:lnTo>
                  <a:cubicBezTo>
                    <a:pt x="22225" y="2399919"/>
                    <a:pt x="0" y="2377694"/>
                    <a:pt x="0" y="2350389"/>
                  </a:cubicBezTo>
                  <a:close/>
                </a:path>
              </a:pathLst>
            </a:custGeom>
            <a:solidFill>
              <a:srgbClr val="506E9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647158" y="4258945"/>
            <a:ext cx="530126" cy="150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77"/>
              </a:lnSpc>
            </a:pPr>
            <a:r>
              <a:rPr lang="en-US" sz="778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22046" y="4386411"/>
            <a:ext cx="2913012" cy="3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Evaluation Metrics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22046" y="4841825"/>
            <a:ext cx="9851826" cy="86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Developing precise methods for Levenshtein distance and similarity scores to quantify redaction quality.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198221" y="5945981"/>
            <a:ext cx="10099476" cy="14288"/>
            <a:chOff x="0" y="0"/>
            <a:chExt cx="13465968" cy="190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65938" cy="19050"/>
            </a:xfrm>
            <a:custGeom>
              <a:avLst/>
              <a:gdLst/>
              <a:ahLst/>
              <a:cxnLst/>
              <a:rect l="l" t="t" r="r" b="b"/>
              <a:pathLst>
                <a:path w="13465938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456413" y="0"/>
                  </a:lnTo>
                  <a:cubicBezTo>
                    <a:pt x="13461620" y="0"/>
                    <a:pt x="13465938" y="4318"/>
                    <a:pt x="13465938" y="9525"/>
                  </a:cubicBezTo>
                  <a:cubicBezTo>
                    <a:pt x="13465938" y="14732"/>
                    <a:pt x="13461620" y="19050"/>
                    <a:pt x="13456413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901279" y="6081564"/>
            <a:ext cx="6207919" cy="1799927"/>
            <a:chOff x="0" y="0"/>
            <a:chExt cx="8277225" cy="23999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77225" cy="2399919"/>
            </a:xfrm>
            <a:custGeom>
              <a:avLst/>
              <a:gdLst/>
              <a:ahLst/>
              <a:cxnLst/>
              <a:rect l="l" t="t" r="r" b="b"/>
              <a:pathLst>
                <a:path w="8277225" h="2399919">
                  <a:moveTo>
                    <a:pt x="0" y="49530"/>
                  </a:moveTo>
                  <a:cubicBezTo>
                    <a:pt x="0" y="22225"/>
                    <a:pt x="22225" y="0"/>
                    <a:pt x="49530" y="0"/>
                  </a:cubicBezTo>
                  <a:lnTo>
                    <a:pt x="8227695" y="0"/>
                  </a:lnTo>
                  <a:cubicBezTo>
                    <a:pt x="8255000" y="0"/>
                    <a:pt x="8277225" y="22225"/>
                    <a:pt x="8277225" y="49530"/>
                  </a:cubicBezTo>
                  <a:lnTo>
                    <a:pt x="8277225" y="2350389"/>
                  </a:lnTo>
                  <a:cubicBezTo>
                    <a:pt x="8277225" y="2377694"/>
                    <a:pt x="8255000" y="2399919"/>
                    <a:pt x="8227695" y="2399919"/>
                  </a:cubicBezTo>
                  <a:lnTo>
                    <a:pt x="49530" y="2399919"/>
                  </a:lnTo>
                  <a:cubicBezTo>
                    <a:pt x="22225" y="2399919"/>
                    <a:pt x="0" y="2377694"/>
                    <a:pt x="0" y="2350389"/>
                  </a:cubicBezTo>
                  <a:close/>
                </a:path>
              </a:pathLst>
            </a:custGeom>
            <a:solidFill>
              <a:srgbClr val="506E9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643214" y="6182547"/>
            <a:ext cx="538014" cy="150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77"/>
              </a:lnSpc>
            </a:pPr>
            <a:r>
              <a:rPr lang="en-US" sz="778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56699" y="6310015"/>
            <a:ext cx="2913012" cy="3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Overlapping Entities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56699" y="6765429"/>
            <a:ext cx="8817174" cy="86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Accurately detecting multi-line or overlapping entities while maintaining original text structure.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232874" y="7869585"/>
            <a:ext cx="9064824" cy="14288"/>
            <a:chOff x="0" y="0"/>
            <a:chExt cx="12086432" cy="190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086463" cy="19050"/>
            </a:xfrm>
            <a:custGeom>
              <a:avLst/>
              <a:gdLst/>
              <a:ahLst/>
              <a:cxnLst/>
              <a:rect l="l" t="t" r="r" b="b"/>
              <a:pathLst>
                <a:path w="12086463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076938" y="0"/>
                  </a:lnTo>
                  <a:cubicBezTo>
                    <a:pt x="12082145" y="0"/>
                    <a:pt x="12086463" y="4318"/>
                    <a:pt x="12086463" y="9525"/>
                  </a:cubicBezTo>
                  <a:cubicBezTo>
                    <a:pt x="12086463" y="14732"/>
                    <a:pt x="12082145" y="19050"/>
                    <a:pt x="12076938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66626" y="8005167"/>
            <a:ext cx="8277374" cy="1403747"/>
            <a:chOff x="0" y="0"/>
            <a:chExt cx="11036498" cy="187166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36554" cy="1871726"/>
            </a:xfrm>
            <a:custGeom>
              <a:avLst/>
              <a:gdLst/>
              <a:ahLst/>
              <a:cxnLst/>
              <a:rect l="l" t="t" r="r" b="b"/>
              <a:pathLst>
                <a:path w="11036554" h="1871726">
                  <a:moveTo>
                    <a:pt x="0" y="49530"/>
                  </a:moveTo>
                  <a:cubicBezTo>
                    <a:pt x="0" y="22225"/>
                    <a:pt x="22225" y="0"/>
                    <a:pt x="49530" y="0"/>
                  </a:cubicBezTo>
                  <a:lnTo>
                    <a:pt x="10987024" y="0"/>
                  </a:lnTo>
                  <a:cubicBezTo>
                    <a:pt x="11014329" y="0"/>
                    <a:pt x="11036554" y="22225"/>
                    <a:pt x="11036554" y="49530"/>
                  </a:cubicBezTo>
                  <a:lnTo>
                    <a:pt x="11036554" y="1822196"/>
                  </a:lnTo>
                  <a:cubicBezTo>
                    <a:pt x="11036554" y="1849501"/>
                    <a:pt x="11014329" y="1871726"/>
                    <a:pt x="10987024" y="1871726"/>
                  </a:cubicBezTo>
                  <a:lnTo>
                    <a:pt x="49530" y="1871726"/>
                  </a:lnTo>
                  <a:cubicBezTo>
                    <a:pt x="22225" y="1871726"/>
                    <a:pt x="0" y="1849501"/>
                    <a:pt x="0" y="1822196"/>
                  </a:cubicBezTo>
                  <a:close/>
                </a:path>
              </a:pathLst>
            </a:custGeom>
            <a:solidFill>
              <a:srgbClr val="506E9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661148" y="7908061"/>
            <a:ext cx="502444" cy="150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77"/>
              </a:lnSpc>
            </a:pPr>
            <a:r>
              <a:rPr lang="en-US" sz="778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91501" y="8233619"/>
            <a:ext cx="2923134" cy="3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Diverse Input Formats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91501" y="8689032"/>
            <a:ext cx="7608540" cy="47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Implementing robust parsing strategies for TXT, JSONL, and ZIP files.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111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861" y="879276"/>
            <a:ext cx="12576572" cy="62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749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Quantifying Redaction Effectiveness: Performance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861" y="1933724"/>
            <a:ext cx="16500276" cy="49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Our system uses quantitative metrics to objectively measure the accuracy and impact of redaction.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6764" y="4460974"/>
            <a:ext cx="3141166" cy="55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&gt;95%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5225" y="6910090"/>
            <a:ext cx="3004542" cy="39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Similarity Score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3861" y="7372052"/>
            <a:ext cx="5287268" cy="90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Quantifies text preservation after redaction; higher scores indicate minimal alteration.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73267" y="4460974"/>
            <a:ext cx="3141166" cy="55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&lt;5%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41729" y="6910090"/>
            <a:ext cx="3004542" cy="39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Levenshtein Distance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00366" y="7372052"/>
            <a:ext cx="5287268" cy="90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Measures character-level changes, revealing the extent of text modification.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79772" y="4460974"/>
            <a:ext cx="3141166" cy="55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100%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48234" y="6910090"/>
            <a:ext cx="3004542" cy="39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Entity Detection Rate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06870" y="7372052"/>
            <a:ext cx="5287268" cy="13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Ensures completeness by tracking the total number of PII entities identified per document.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3861" y="8884890"/>
            <a:ext cx="16500276" cy="49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For batch evaluations, we provide aggregate metrics like average similarity and average entities per document for comprehensive oversight.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38" y="2597922"/>
            <a:ext cx="4132916" cy="413291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2" y="2628027"/>
            <a:ext cx="4132916" cy="413291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3664" y="2597922"/>
            <a:ext cx="4132916" cy="41329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111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1135320" y="2070497"/>
            <a:ext cx="5192879" cy="225246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114300" cap="rnd">
            <a:solidFill>
              <a:srgbClr val="7D353B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661470" y="4500753"/>
            <a:ext cx="5252309" cy="271413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76200" cap="rnd">
            <a:solidFill>
              <a:srgbClr val="506E9A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47155" y="1337816"/>
            <a:ext cx="9335691" cy="143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Interactive Demo: Single-Text Redaction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5" y="350341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Instant Feedback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4166295"/>
            <a:ext cx="4302919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Users input text, and the system immediately displays a redacted preview.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597797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Detailed Entity Listing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155" y="6640860"/>
            <a:ext cx="4302919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Detected PII entities are listed with their types and precise positions.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89451" y="350341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Real-time Metrics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89451" y="4166295"/>
            <a:ext cx="4302919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Levenshtein distance and similarity scores provide immediate feedback on redaction accuracy.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89451" y="645675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Before &amp; After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89451" y="7119640"/>
            <a:ext cx="4302919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The interface clearly shows the original text alongside its redacted version.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807</Words>
  <Application>Microsoft Office PowerPoint</Application>
  <PresentationFormat>Custom</PresentationFormat>
  <Paragraphs>150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Quattrocento</vt:lpstr>
      <vt:lpstr>Arial</vt:lpstr>
      <vt:lpstr>Quattrocento Bold</vt:lpstr>
      <vt:lpstr>Aptos Narrow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Protecting-Sensitive-Data-A-PII-Redaction-Solution.pptx</dc:title>
  <dc:creator>md tanvir</dc:creator>
  <cp:lastModifiedBy>Al Amin Hossain</cp:lastModifiedBy>
  <cp:revision>5</cp:revision>
  <dcterms:created xsi:type="dcterms:W3CDTF">2006-08-16T00:00:00Z</dcterms:created>
  <dcterms:modified xsi:type="dcterms:W3CDTF">2025-11-29T07:51:08Z</dcterms:modified>
  <dc:identifier>DAG6CDQ3p-s</dc:identifier>
</cp:coreProperties>
</file>